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3" d="100"/>
          <a:sy n="93" d="100"/>
        </p:scale>
        <p:origin x="-288" y="-8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2BC0E186-3DC5-49FC-9CCE-F8FA0D69482B}" type="datetimeFigureOut">
              <a:rPr lang="ru-RU" smtClean="0"/>
              <a:t>09.09.2014</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34A43616-883C-49C9-9512-E50C6F7F2FE9}"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BC0E186-3DC5-49FC-9CCE-F8FA0D69482B}" type="datetimeFigureOut">
              <a:rPr lang="ru-RU" smtClean="0"/>
              <a:t>09.09.2014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BC0E186-3DC5-49FC-9CCE-F8FA0D69482B}" type="datetimeFigureOut">
              <a:rPr lang="ru-RU" smtClean="0"/>
              <a:t>09.09.2014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2BC0E186-3DC5-49FC-9CCE-F8FA0D69482B}" type="datetimeFigureOut">
              <a:rPr lang="ru-RU" smtClean="0"/>
              <a:t>09.09.2014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2BC0E186-3DC5-49FC-9CCE-F8FA0D69482B}" type="datetimeFigureOut">
              <a:rPr lang="ru-RU" smtClean="0"/>
              <a:t>09.09.2014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34A43616-883C-49C9-9512-E50C6F7F2FE9}"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BC0E186-3DC5-49FC-9CCE-F8FA0D69482B}" type="datetimeFigureOut">
              <a:rPr lang="ru-RU" smtClean="0"/>
              <a:t>09.09.2014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2BC0E186-3DC5-49FC-9CCE-F8FA0D69482B}" type="datetimeFigureOut">
              <a:rPr lang="ru-RU" smtClean="0"/>
              <a:t>09.09.2014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2BC0E186-3DC5-49FC-9CCE-F8FA0D69482B}" type="datetimeFigureOut">
              <a:rPr lang="ru-RU" smtClean="0"/>
              <a:t>09.09.2014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C0E186-3DC5-49FC-9CCE-F8FA0D69482B}" type="datetimeFigureOut">
              <a:rPr lang="ru-RU" smtClean="0"/>
              <a:t>09.09.2014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2BC0E186-3DC5-49FC-9CCE-F8FA0D69482B}" type="datetimeFigureOut">
              <a:rPr lang="ru-RU" smtClean="0"/>
              <a:t>09.09.2014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34A43616-883C-49C9-9512-E50C6F7F2FE9}"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2BC0E186-3DC5-49FC-9CCE-F8FA0D69482B}" type="datetimeFigureOut">
              <a:rPr lang="ru-RU" smtClean="0"/>
              <a:t>09.09.2014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34A43616-883C-49C9-9512-E50C6F7F2FE9}"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BC0E186-3DC5-49FC-9CCE-F8FA0D69482B}" type="datetimeFigureOut">
              <a:rPr lang="ru-RU" smtClean="0"/>
              <a:t>09.09.2014</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4A43616-883C-49C9-9512-E50C6F7F2FE9}"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832" y="1052736"/>
            <a:ext cx="9144000" cy="5801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Заголовок 5"/>
          <p:cNvSpPr>
            <a:spLocks noGrp="1"/>
          </p:cNvSpPr>
          <p:nvPr>
            <p:ph type="title"/>
          </p:nvPr>
        </p:nvSpPr>
        <p:spPr>
          <a:xfrm>
            <a:off x="11832" y="29324"/>
            <a:ext cx="9132168" cy="1023412"/>
          </a:xfrm>
        </p:spPr>
        <p:txBody>
          <a:bodyPr>
            <a:normAutofit fontScale="90000"/>
          </a:bodyPr>
          <a:lstStyle/>
          <a:p>
            <a:r>
              <a:rPr lang="ru-RU" sz="4000"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Мурманская область </a:t>
            </a:r>
            <a:r>
              <a:rPr lang="en-US" sz="4000"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a:r>
            <a:br>
              <a:rPr lang="en-US" sz="4000"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br>
            <a:r>
              <a:rPr lang="ru-RU" sz="4000" dirty="0" err="1"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Ловозерский</a:t>
            </a:r>
            <a:r>
              <a:rPr lang="ru-RU" sz="4000" dirty="0" smtClean="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rPr>
              <a:t> район</a:t>
            </a:r>
            <a:endParaRPr lang="ru-RU" dirty="0">
              <a:solidFill>
                <a:schemeClr val="tx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Tree>
    <p:extLst>
      <p:ext uri="{BB962C8B-B14F-4D97-AF65-F5344CB8AC3E}">
        <p14:creationId xmlns:p14="http://schemas.microsoft.com/office/powerpoint/2010/main" val="5717700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79512" y="260648"/>
            <a:ext cx="4747654" cy="316835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39952" y="3501008"/>
            <a:ext cx="4860032" cy="32343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7270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552" y="1037241"/>
            <a:ext cx="3837690" cy="2880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Grp="1" noChangeAspect="1" noChangeArrowheads="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2843808" y="3429000"/>
            <a:ext cx="5938019" cy="27556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33575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15616" y="1078913"/>
            <a:ext cx="6685847" cy="50143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95669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1187624" y="1052736"/>
            <a:ext cx="6912768" cy="51881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81211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p:cNvPicPr>
          <p:nvPr>
            <p:ph idx="1"/>
          </p:nvPr>
        </p:nvPicPr>
        <p:blipFill>
          <a:blip r:embed="rId2" cstate="email">
            <a:extLst>
              <a:ext uri="{28A0092B-C50C-407E-A947-70E740481C1C}">
                <a14:useLocalDpi xmlns:a14="http://schemas.microsoft.com/office/drawing/2010/main"/>
              </a:ext>
            </a:extLst>
          </a:blip>
          <a:srcRect/>
          <a:stretch>
            <a:fillRect/>
          </a:stretch>
        </p:blipFill>
        <p:spPr bwMode="auto">
          <a:xfrm>
            <a:off x="5436096" y="2060848"/>
            <a:ext cx="3240639" cy="4389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33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3568" y="1268760"/>
            <a:ext cx="4329113" cy="32496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34524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1052736"/>
            <a:ext cx="4968552" cy="33105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Объект 3" descr="C:\Users\User312\Desktop\ДОРОЖНАЯ КАРТА\DSC05972.JPG"/>
          <p:cNvPicPr>
            <a:picLocks noGrp="1"/>
          </p:cNvPicPr>
          <p:nvPr>
            <p:ph idx="1"/>
          </p:nvPr>
        </p:nvPicPr>
        <p:blipFill>
          <a:blip r:embed="rId3" cstate="email">
            <a:extLst>
              <a:ext uri="{28A0092B-C50C-407E-A947-70E740481C1C}">
                <a14:useLocalDpi xmlns:a14="http://schemas.microsoft.com/office/drawing/2010/main"/>
              </a:ext>
            </a:extLst>
          </a:blip>
          <a:srcRect/>
          <a:stretch>
            <a:fillRect/>
          </a:stretch>
        </p:blipFill>
        <p:spPr bwMode="auto">
          <a:xfrm>
            <a:off x="3923928" y="3284984"/>
            <a:ext cx="5040560" cy="334617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903597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132856"/>
            <a:ext cx="8229600" cy="1143000"/>
          </a:xfrm>
        </p:spPr>
        <p:txBody>
          <a:bodyPr/>
          <a:lstStyle/>
          <a:p>
            <a:pPr algn="ctr"/>
            <a:r>
              <a:rPr lang="ru-RU" dirty="0" smtClean="0"/>
              <a:t>Спасибо за внимание!</a:t>
            </a:r>
            <a:endParaRPr lang="ru-RU" dirty="0"/>
          </a:p>
        </p:txBody>
      </p:sp>
    </p:spTree>
    <p:extLst>
      <p:ext uri="{BB962C8B-B14F-4D97-AF65-F5344CB8AC3E}">
        <p14:creationId xmlns:p14="http://schemas.microsoft.com/office/powerpoint/2010/main" val="2217095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424936" cy="1008112"/>
          </a:xfrm>
        </p:spPr>
        <p:txBody>
          <a:bodyPr>
            <a:normAutofit fontScale="90000"/>
          </a:bodyPr>
          <a:lstStyle/>
          <a:p>
            <a:pPr algn="ctr"/>
            <a:r>
              <a:rPr lang="ru-RU" sz="1600" b="1" dirty="0" smtClean="0">
                <a:latin typeface="+mn-lt"/>
              </a:rPr>
              <a:t>	</a:t>
            </a:r>
            <a:br>
              <a:rPr lang="ru-RU" sz="1600" b="1" dirty="0" smtClean="0">
                <a:latin typeface="+mn-lt"/>
              </a:rPr>
            </a:br>
            <a:r>
              <a:rPr lang="ru-RU" sz="1600" b="1" dirty="0">
                <a:latin typeface="+mn-lt"/>
              </a:rPr>
              <a:t/>
            </a:r>
            <a:br>
              <a:rPr lang="ru-RU" sz="1600" b="1" dirty="0">
                <a:latin typeface="+mn-lt"/>
              </a:rPr>
            </a:br>
            <a:r>
              <a:rPr lang="ru-RU" sz="1600" b="1" dirty="0" smtClean="0">
                <a:latin typeface="+mn-lt"/>
              </a:rPr>
              <a:t/>
            </a:r>
            <a:br>
              <a:rPr lang="ru-RU" sz="1600" b="1" dirty="0" smtClean="0">
                <a:latin typeface="+mn-lt"/>
              </a:rPr>
            </a:br>
            <a:r>
              <a:rPr lang="ru-RU" sz="2000" b="1" dirty="0" smtClean="0">
                <a:latin typeface="+mn-lt"/>
              </a:rPr>
              <a:t>Работа </a:t>
            </a:r>
            <a:r>
              <a:rPr lang="ru-RU" sz="2000" b="1" dirty="0">
                <a:latin typeface="+mn-lt"/>
              </a:rPr>
              <a:t>органов местного самоуправления </a:t>
            </a:r>
            <a:r>
              <a:rPr lang="ru-RU" sz="2000" b="1" dirty="0" err="1">
                <a:latin typeface="+mn-lt"/>
              </a:rPr>
              <a:t>Ловозерского</a:t>
            </a:r>
            <a:r>
              <a:rPr lang="ru-RU" sz="2000" b="1" dirty="0">
                <a:latin typeface="+mn-lt"/>
              </a:rPr>
              <a:t> района, направленная на повышение качества жизни ветеранов и пенсионеров</a:t>
            </a:r>
            <a:r>
              <a:rPr lang="ru-RU" sz="1600" dirty="0">
                <a:latin typeface="+mn-lt"/>
              </a:rPr>
              <a:t/>
            </a:r>
            <a:br>
              <a:rPr lang="ru-RU" sz="1600" dirty="0">
                <a:latin typeface="+mn-lt"/>
              </a:rPr>
            </a:br>
            <a:endParaRPr lang="ru-RU" sz="1600" dirty="0">
              <a:latin typeface="+mn-lt"/>
            </a:endParaRPr>
          </a:p>
        </p:txBody>
      </p:sp>
      <p:pic>
        <p:nvPicPr>
          <p:cNvPr id="4099"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1624578"/>
            <a:ext cx="3240359" cy="24320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410678">
            <a:off x="5480490" y="1883528"/>
            <a:ext cx="3225024" cy="2146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21210367">
            <a:off x="2826922" y="3820460"/>
            <a:ext cx="3240359" cy="24320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7793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idx="1"/>
            <p:extLst>
              <p:ext uri="{D42A27DB-BD31-4B8C-83A1-F6EECF244321}">
                <p14:modId xmlns:p14="http://schemas.microsoft.com/office/powerpoint/2010/main" val="2368973027"/>
              </p:ext>
            </p:extLst>
          </p:nvPr>
        </p:nvGraphicFramePr>
        <p:xfrm>
          <a:off x="-23976" y="-20315"/>
          <a:ext cx="9167976" cy="6857995"/>
        </p:xfrm>
        <a:graphic>
          <a:graphicData uri="http://schemas.openxmlformats.org/drawingml/2006/table">
            <a:tbl>
              <a:tblPr firstRow="1" firstCol="1">
                <a:tableStyleId>{5C22544A-7EE6-4342-B048-85BDC9FD1C3A}</a:tableStyleId>
              </a:tblPr>
              <a:tblGrid>
                <a:gridCol w="6252160"/>
                <a:gridCol w="2915816"/>
              </a:tblGrid>
              <a:tr h="564170">
                <a:tc>
                  <a:txBody>
                    <a:bodyPr/>
                    <a:lstStyle/>
                    <a:p>
                      <a:pPr algn="ctr">
                        <a:lnSpc>
                          <a:spcPct val="115000"/>
                        </a:lnSpc>
                        <a:spcAft>
                          <a:spcPts val="0"/>
                        </a:spcAft>
                      </a:pPr>
                      <a:r>
                        <a:rPr lang="ru-RU" sz="2000" dirty="0" smtClean="0">
                          <a:effectLst/>
                          <a:latin typeface="Times New Roman" panose="02020603050405020304" pitchFamily="18" charset="0"/>
                          <a:cs typeface="Times New Roman" panose="02020603050405020304" pitchFamily="18" charset="0"/>
                        </a:rPr>
                        <a:t>Категория</a:t>
                      </a:r>
                      <a:endParaRPr lang="ru-RU" sz="2000" dirty="0">
                        <a:effectLst/>
                        <a:latin typeface="Times New Roman" panose="02020603050405020304" pitchFamily="18" charset="0"/>
                        <a:ea typeface="Calibri"/>
                        <a:cs typeface="Times New Roman" panose="02020603050405020304" pitchFamily="18" charset="0"/>
                      </a:endParaRPr>
                    </a:p>
                  </a:txBody>
                  <a:tcPr marL="47187" marR="47187" marT="0" marB="0" anchor="ctr"/>
                </a:tc>
                <a:tc>
                  <a:txBody>
                    <a:bodyPr/>
                    <a:lstStyle/>
                    <a:p>
                      <a:pPr algn="ctr">
                        <a:lnSpc>
                          <a:spcPct val="115000"/>
                        </a:lnSpc>
                        <a:spcAft>
                          <a:spcPts val="0"/>
                        </a:spcAft>
                      </a:pPr>
                      <a:r>
                        <a:rPr lang="ru-RU" sz="2000" dirty="0">
                          <a:effectLst/>
                          <a:latin typeface="Times New Roman" panose="02020603050405020304" pitchFamily="18" charset="0"/>
                          <a:cs typeface="Times New Roman" panose="02020603050405020304" pitchFamily="18" charset="0"/>
                        </a:rPr>
                        <a:t>Количество (чел.)</a:t>
                      </a:r>
                      <a:endParaRPr lang="ru-RU" sz="2000" dirty="0">
                        <a:effectLst/>
                        <a:latin typeface="Times New Roman" panose="02020603050405020304" pitchFamily="18" charset="0"/>
                        <a:ea typeface="Calibri"/>
                        <a:cs typeface="Times New Roman" panose="02020603050405020304" pitchFamily="18" charset="0"/>
                      </a:endParaRPr>
                    </a:p>
                  </a:txBody>
                  <a:tcPr marL="47187" marR="47187" marT="0" marB="0" anchor="ct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Жителей пенсионного возраста</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nchor="ctr"/>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3985</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Ветеранов ВОВ</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89</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 том числе:</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 </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Участников ВОВ</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4</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Труженики тыла</a:t>
                      </a:r>
                      <a:endParaRPr lang="ru-RU" sz="1400" dirty="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84</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Награжденные за оборону Ленинграда</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1</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Ветераны труда</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1972</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 том числе:</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 </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Ветераны труда Федерального значения</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1364</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Ветераны труда Мурманской области</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608</a:t>
                      </a:r>
                    </a:p>
                  </a:txBody>
                  <a:tcPr marL="47187" marR="47187" marT="0" marB="0" anchor="ctr">
                    <a:solidFill>
                      <a:schemeClr val="bg1">
                        <a:lumMod val="75000"/>
                      </a:schemeClr>
                    </a:solidFill>
                  </a:tcPr>
                </a:tc>
              </a:tr>
              <a:tr h="306558">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Дети-войны (период с 23.06.1923 по 03.09.1945 г.г.)</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776</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a:effectLst/>
                          <a:latin typeface="Times New Roman" panose="02020603050405020304" pitchFamily="18" charset="0"/>
                          <a:cs typeface="Times New Roman" panose="02020603050405020304" pitchFamily="18" charset="0"/>
                        </a:rPr>
                        <a:t>Вдовы участников и инвалидов ВОВ</a:t>
                      </a:r>
                      <a:endParaRPr lang="ru-RU" sz="140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15</a:t>
                      </a:r>
                    </a:p>
                  </a:txBody>
                  <a:tcPr marL="47187" marR="47187" marT="0" marB="0" anchor="ctr">
                    <a:solidFill>
                      <a:schemeClr val="bg1">
                        <a:lumMod val="75000"/>
                      </a:schemeClr>
                    </a:solidFill>
                  </a:tcPr>
                </a:tc>
              </a:tr>
              <a:tr h="279941">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Воины - интернационалисты</a:t>
                      </a:r>
                      <a:endParaRPr lang="ru-RU" sz="1400" dirty="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20</a:t>
                      </a:r>
                    </a:p>
                  </a:txBody>
                  <a:tcPr marL="47187" marR="47187" marT="0" marB="0" anchor="ctr">
                    <a:solidFill>
                      <a:schemeClr val="bg1">
                        <a:lumMod val="75000"/>
                      </a:schemeClr>
                    </a:solidFill>
                  </a:tcPr>
                </a:tc>
              </a:tr>
              <a:tr h="888232">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Одинокие:</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Ревда – 7</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Ловозеро- 28</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Краснощелье - 1</a:t>
                      </a:r>
                      <a:endParaRPr lang="ru-RU" sz="1200" dirty="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36</a:t>
                      </a:r>
                    </a:p>
                  </a:txBody>
                  <a:tcPr marL="47187" marR="47187" marT="0" marB="0" anchor="ctr">
                    <a:solidFill>
                      <a:schemeClr val="bg1">
                        <a:lumMod val="75000"/>
                      </a:schemeClr>
                    </a:solidFill>
                  </a:tcPr>
                </a:tc>
              </a:tr>
              <a:tr h="884959">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Одиноко проживающие:</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Ревда – 11</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Ловозеро-  8</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Краснощелье - 2</a:t>
                      </a:r>
                      <a:endParaRPr lang="ru-RU" sz="1200" dirty="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21</a:t>
                      </a:r>
                    </a:p>
                  </a:txBody>
                  <a:tcPr marL="47187" marR="47187" marT="0" marB="0" anchor="ctr">
                    <a:solidFill>
                      <a:schemeClr val="bg1">
                        <a:lumMod val="75000"/>
                      </a:schemeClr>
                    </a:solidFill>
                  </a:tcPr>
                </a:tc>
              </a:tr>
              <a:tr h="854784">
                <a:tc>
                  <a:txBody>
                    <a:bodyPr/>
                    <a:lstStyle/>
                    <a:p>
                      <a:pPr>
                        <a:lnSpc>
                          <a:spcPct val="115000"/>
                        </a:lnSpc>
                        <a:spcAft>
                          <a:spcPts val="0"/>
                        </a:spcAft>
                      </a:pPr>
                      <a:r>
                        <a:rPr lang="ru-RU" sz="1400" dirty="0">
                          <a:effectLst/>
                          <a:latin typeface="Times New Roman" panose="02020603050405020304" pitchFamily="18" charset="0"/>
                          <a:cs typeface="Times New Roman" panose="02020603050405020304" pitchFamily="18" charset="0"/>
                        </a:rPr>
                        <a:t>Лежачие:</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Ревда – 5</a:t>
                      </a:r>
                    </a:p>
                    <a:p>
                      <a:pPr>
                        <a:lnSpc>
                          <a:spcPct val="115000"/>
                        </a:lnSpc>
                        <a:spcAft>
                          <a:spcPts val="0"/>
                        </a:spcAft>
                      </a:pPr>
                      <a:r>
                        <a:rPr lang="ru-RU" sz="1200" dirty="0">
                          <a:effectLst/>
                          <a:latin typeface="Times New Roman" panose="02020603050405020304" pitchFamily="18" charset="0"/>
                          <a:cs typeface="Times New Roman" panose="02020603050405020304" pitchFamily="18" charset="0"/>
                        </a:rPr>
                        <a:t>Ловозеро-  3</a:t>
                      </a:r>
                      <a:endParaRPr lang="ru-RU" sz="1200" dirty="0">
                        <a:effectLst/>
                        <a:latin typeface="Times New Roman" panose="02020603050405020304" pitchFamily="18" charset="0"/>
                        <a:ea typeface="Calibri"/>
                        <a:cs typeface="Times New Roman" panose="02020603050405020304" pitchFamily="18" charset="0"/>
                      </a:endParaRPr>
                    </a:p>
                  </a:txBody>
                  <a:tcPr marL="47187" marR="47187" marT="0" marB="0"/>
                </a:tc>
                <a:tc>
                  <a:txBody>
                    <a:bodyPr/>
                    <a:lstStyle/>
                    <a:p>
                      <a:pPr algn="ctr">
                        <a:lnSpc>
                          <a:spcPct val="115000"/>
                        </a:lnSpc>
                        <a:spcAft>
                          <a:spcPts val="0"/>
                        </a:spcAft>
                      </a:pPr>
                      <a:r>
                        <a:rPr lang="ru-RU" sz="1600" dirty="0">
                          <a:effectLst/>
                          <a:latin typeface="Arial Unicode MS" panose="020B0604020202020204" pitchFamily="34" charset="-128"/>
                          <a:ea typeface="Arial Unicode MS" panose="020B0604020202020204" pitchFamily="34" charset="-128"/>
                          <a:cs typeface="Arial Unicode MS" panose="020B0604020202020204" pitchFamily="34" charset="-128"/>
                        </a:rPr>
                        <a:t>8</a:t>
                      </a:r>
                    </a:p>
                  </a:txBody>
                  <a:tcPr marL="47187" marR="47187" marT="0" marB="0" anchor="ctr">
                    <a:solidFill>
                      <a:schemeClr val="bg1">
                        <a:lumMod val="75000"/>
                      </a:schemeClr>
                    </a:solidFill>
                  </a:tcPr>
                </a:tc>
              </a:tr>
            </a:tbl>
          </a:graphicData>
        </a:graphic>
      </p:graphicFrame>
    </p:spTree>
    <p:extLst>
      <p:ext uri="{BB962C8B-B14F-4D97-AF65-F5344CB8AC3E}">
        <p14:creationId xmlns:p14="http://schemas.microsoft.com/office/powerpoint/2010/main" val="37619531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51720" y="3138351"/>
            <a:ext cx="4859795" cy="32250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Заголовок 4"/>
          <p:cNvSpPr>
            <a:spLocks noGrp="1"/>
          </p:cNvSpPr>
          <p:nvPr>
            <p:ph type="title"/>
          </p:nvPr>
        </p:nvSpPr>
        <p:spPr>
          <a:xfrm>
            <a:off x="274278" y="913381"/>
            <a:ext cx="8856984" cy="2515619"/>
          </a:xfrm>
        </p:spPr>
        <p:txBody>
          <a:bodyPr>
            <a:noAutofit/>
          </a:bodyPr>
          <a:lstStyle/>
          <a:p>
            <a:pPr lvl="0">
              <a:spcBef>
                <a:spcPts val="0"/>
              </a:spcBef>
            </a:pPr>
            <a:r>
              <a:rPr lang="ru-RU" sz="1800" dirty="0" smtClean="0">
                <a:solidFill>
                  <a:prstClr val="black"/>
                </a:solidFill>
                <a:latin typeface="Constantia"/>
                <a:ea typeface="+mn-ea"/>
                <a:cs typeface="+mn-cs"/>
              </a:rPr>
              <a:t>	В </a:t>
            </a:r>
            <a:r>
              <a:rPr lang="ru-RU" sz="1800" dirty="0">
                <a:solidFill>
                  <a:prstClr val="black"/>
                </a:solidFill>
                <a:latin typeface="Constantia"/>
                <a:ea typeface="+mn-ea"/>
                <a:cs typeface="+mn-cs"/>
              </a:rPr>
              <a:t>настоящее время в районе действуют общественные организации: </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Совет ветеранов (пенсионеров) войны, труда, Вооруженных сил и правоохранительных органов, </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Дети Великой Отечественной войны,</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воины-интернационалисты,</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инвалиды «Жизнь»,</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филиал Мурманского регионального отделения всероссийского общества </a:t>
            </a:r>
            <a:r>
              <a:rPr lang="ru-RU" sz="1800" dirty="0" smtClean="0">
                <a:solidFill>
                  <a:prstClr val="black"/>
                </a:solidFill>
                <a:latin typeface="Constantia"/>
                <a:ea typeface="+mn-ea"/>
                <a:cs typeface="+mn-cs"/>
              </a:rPr>
              <a:t>слепых.</a:t>
            </a:r>
            <a:r>
              <a:rPr lang="ru-RU" sz="1800" dirty="0">
                <a:solidFill>
                  <a:prstClr val="black"/>
                </a:solidFill>
                <a:latin typeface="Constantia"/>
                <a:ea typeface="+mn-ea"/>
                <a:cs typeface="+mn-cs"/>
              </a:rPr>
              <a:t/>
            </a:r>
            <a:br>
              <a:rPr lang="ru-RU" sz="1800" dirty="0">
                <a:solidFill>
                  <a:prstClr val="black"/>
                </a:solidFill>
                <a:latin typeface="Constantia"/>
                <a:ea typeface="+mn-ea"/>
                <a:cs typeface="+mn-cs"/>
              </a:rPr>
            </a:br>
            <a:r>
              <a:rPr lang="ru-RU" sz="1800" dirty="0">
                <a:solidFill>
                  <a:prstClr val="black"/>
                </a:solidFill>
                <a:latin typeface="Constantia"/>
                <a:ea typeface="+mn-ea"/>
                <a:cs typeface="+mn-cs"/>
              </a:rPr>
              <a:t/>
            </a:r>
            <a:br>
              <a:rPr lang="ru-RU" sz="1800" dirty="0">
                <a:solidFill>
                  <a:prstClr val="black"/>
                </a:solidFill>
                <a:latin typeface="Constantia"/>
                <a:ea typeface="+mn-ea"/>
                <a:cs typeface="+mn-cs"/>
              </a:rPr>
            </a:br>
            <a:endParaRPr lang="ru-RU" sz="1800" dirty="0"/>
          </a:p>
        </p:txBody>
      </p:sp>
    </p:spTree>
    <p:extLst>
      <p:ext uri="{BB962C8B-B14F-4D97-AF65-F5344CB8AC3E}">
        <p14:creationId xmlns:p14="http://schemas.microsoft.com/office/powerpoint/2010/main" val="7721796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27584" y="3140968"/>
            <a:ext cx="7272808" cy="3183632"/>
          </a:xfrm>
        </p:spPr>
        <p:txBody>
          <a:bodyPr>
            <a:normAutofit/>
          </a:bodyPr>
          <a:lstStyle/>
          <a:p>
            <a:pPr marL="0" indent="0" algn="just">
              <a:buNone/>
            </a:pPr>
            <a:r>
              <a:rPr lang="ru-RU" dirty="0" smtClean="0"/>
              <a:t>	</a:t>
            </a:r>
            <a:r>
              <a:rPr lang="ru-RU" sz="1900" dirty="0" smtClean="0"/>
              <a:t>Постоянное </a:t>
            </a:r>
            <a:r>
              <a:rPr lang="ru-RU" sz="1900" dirty="0"/>
              <a:t>внимание оказание консультативной, психологической помощи, социально-медицинское обслуживание граждан на дому осуществляют специалисты государственных социальных учреждений: </a:t>
            </a:r>
            <a:endParaRPr lang="ru-RU" sz="1900" dirty="0" smtClean="0"/>
          </a:p>
          <a:p>
            <a:r>
              <a:rPr lang="ru-RU" sz="1900" dirty="0" smtClean="0"/>
              <a:t>- </a:t>
            </a:r>
            <a:r>
              <a:rPr lang="ru-RU" sz="1900" dirty="0"/>
              <a:t>«</a:t>
            </a:r>
            <a:r>
              <a:rPr lang="ru-RU" sz="1900" dirty="0" err="1"/>
              <a:t>Ловозерский</a:t>
            </a:r>
            <a:r>
              <a:rPr lang="ru-RU" sz="1900" dirty="0"/>
              <a:t> комплексный центр социального обслуживания населения»,</a:t>
            </a:r>
          </a:p>
          <a:p>
            <a:r>
              <a:rPr lang="ru-RU" sz="1900" dirty="0"/>
              <a:t>- «</a:t>
            </a:r>
            <a:r>
              <a:rPr lang="ru-RU" sz="1900" dirty="0" err="1"/>
              <a:t>Мончегорский</a:t>
            </a:r>
            <a:r>
              <a:rPr lang="ru-RU" sz="1900" dirty="0"/>
              <a:t> межрайонный центр социальной поддержки населения» </a:t>
            </a:r>
            <a:r>
              <a:rPr lang="ru-RU" sz="1900" dirty="0" err="1"/>
              <a:t>Ловозерское</a:t>
            </a:r>
            <a:r>
              <a:rPr lang="ru-RU" sz="1900" dirty="0"/>
              <a:t> обособленное подразделение.</a:t>
            </a:r>
          </a:p>
          <a:p>
            <a:endParaRPr lang="ru-RU" dirty="0"/>
          </a:p>
        </p:txBody>
      </p:sp>
      <p:pic>
        <p:nvPicPr>
          <p:cNvPr id="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9553" y="908720"/>
            <a:ext cx="4099316" cy="16561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3" name="Picture 1" descr="C:\Users\NoteAdm\Pictures\0_mal.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88024" y="1117827"/>
            <a:ext cx="4170871" cy="1368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4976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08720"/>
            <a:ext cx="8712968" cy="5245192"/>
          </a:xfrm>
        </p:spPr>
        <p:txBody>
          <a:bodyPr>
            <a:normAutofit/>
          </a:bodyPr>
          <a:lstStyle/>
          <a:p>
            <a:pPr marL="274320" lvl="0" indent="-274320">
              <a:spcBef>
                <a:spcPct val="20000"/>
              </a:spcBef>
            </a:pPr>
            <a:r>
              <a:rPr lang="ru-RU" sz="2000" dirty="0" smtClean="0">
                <a:solidFill>
                  <a:prstClr val="black"/>
                </a:solidFill>
                <a:latin typeface="Constantia"/>
                <a:ea typeface="+mn-ea"/>
                <a:cs typeface="+mn-cs"/>
              </a:rPr>
              <a:t>		Предоставляются </a:t>
            </a:r>
            <a:r>
              <a:rPr lang="ru-RU" sz="2000" dirty="0">
                <a:solidFill>
                  <a:prstClr val="black"/>
                </a:solidFill>
                <a:latin typeface="Constantia"/>
                <a:ea typeface="+mn-ea"/>
                <a:cs typeface="+mn-cs"/>
              </a:rPr>
              <a:t>путевки для отдыха и оздоровления, социальной реабилитации в вышеуказанный центр, </a:t>
            </a:r>
            <a:r>
              <a:rPr lang="ru-RU" sz="2000" dirty="0" smtClean="0">
                <a:solidFill>
                  <a:prstClr val="black"/>
                </a:solidFill>
                <a:latin typeface="Constantia"/>
                <a:ea typeface="+mn-ea"/>
                <a:cs typeface="+mn-cs"/>
              </a:rPr>
              <a:t>а </a:t>
            </a:r>
            <a:r>
              <a:rPr lang="ru-RU" sz="2000" dirty="0">
                <a:solidFill>
                  <a:prstClr val="black"/>
                </a:solidFill>
                <a:latin typeface="Constantia"/>
                <a:ea typeface="+mn-ea"/>
                <a:cs typeface="+mn-cs"/>
              </a:rPr>
              <a:t>также в </a:t>
            </a:r>
            <a:r>
              <a:rPr lang="ru-RU" sz="2000" dirty="0" smtClean="0">
                <a:solidFill>
                  <a:prstClr val="black"/>
                </a:solidFill>
                <a:latin typeface="Constantia"/>
                <a:ea typeface="+mn-ea"/>
                <a:cs typeface="+mn-cs"/>
              </a:rPr>
              <a:t>пансионат </a:t>
            </a:r>
            <a:br>
              <a:rPr lang="ru-RU" sz="2000" dirty="0" smtClean="0">
                <a:solidFill>
                  <a:prstClr val="black"/>
                </a:solidFill>
                <a:latin typeface="Constantia"/>
                <a:ea typeface="+mn-ea"/>
                <a:cs typeface="+mn-cs"/>
              </a:rPr>
            </a:br>
            <a:r>
              <a:rPr lang="ru-RU" sz="2000" dirty="0" smtClean="0">
                <a:solidFill>
                  <a:prstClr val="black"/>
                </a:solidFill>
                <a:latin typeface="Constantia"/>
                <a:ea typeface="+mn-ea"/>
                <a:cs typeface="+mn-cs"/>
              </a:rPr>
              <a:t>«</a:t>
            </a:r>
            <a:r>
              <a:rPr lang="ru-RU" sz="2000" dirty="0">
                <a:solidFill>
                  <a:prstClr val="black"/>
                </a:solidFill>
                <a:latin typeface="Constantia"/>
                <a:ea typeface="+mn-ea"/>
                <a:cs typeface="+mn-cs"/>
              </a:rPr>
              <a:t>Фламинго</a:t>
            </a:r>
            <a:r>
              <a:rPr lang="ru-RU" sz="2000" dirty="0" smtClean="0">
                <a:solidFill>
                  <a:prstClr val="black"/>
                </a:solidFill>
                <a:latin typeface="Constantia"/>
                <a:ea typeface="+mn-ea"/>
                <a:cs typeface="+mn-cs"/>
              </a:rPr>
              <a:t>» на черноморском побережье.</a:t>
            </a:r>
            <a:r>
              <a:rPr lang="ru-RU" sz="2000" dirty="0">
                <a:solidFill>
                  <a:prstClr val="black"/>
                </a:solidFill>
                <a:latin typeface="Constantia"/>
                <a:ea typeface="+mn-ea"/>
                <a:cs typeface="+mn-cs"/>
              </a:rPr>
              <a:t/>
            </a:r>
            <a:br>
              <a:rPr lang="ru-RU" sz="2000" dirty="0">
                <a:solidFill>
                  <a:prstClr val="black"/>
                </a:solidFill>
                <a:latin typeface="Constantia"/>
                <a:ea typeface="+mn-ea"/>
                <a:cs typeface="+mn-cs"/>
              </a:rPr>
            </a:br>
            <a:r>
              <a:rPr lang="ru-RU" sz="2000" dirty="0" smtClean="0">
                <a:solidFill>
                  <a:prstClr val="black"/>
                </a:solidFill>
                <a:latin typeface="Constantia"/>
                <a:ea typeface="+mn-ea"/>
                <a:cs typeface="+mn-cs"/>
              </a:rPr>
              <a:t>	На </a:t>
            </a:r>
            <a:r>
              <a:rPr lang="ru-RU" sz="2000" dirty="0">
                <a:solidFill>
                  <a:prstClr val="black"/>
                </a:solidFill>
                <a:latin typeface="Constantia"/>
                <a:ea typeface="+mn-ea"/>
                <a:cs typeface="+mn-cs"/>
              </a:rPr>
              <a:t>территории района на </a:t>
            </a:r>
            <a:r>
              <a:rPr lang="ru-RU" sz="2000" dirty="0" smtClean="0">
                <a:solidFill>
                  <a:prstClr val="black"/>
                </a:solidFill>
                <a:latin typeface="Constantia"/>
                <a:ea typeface="+mn-ea"/>
                <a:cs typeface="+mn-cs"/>
              </a:rPr>
              <a:t>протяжении </a:t>
            </a:r>
            <a:r>
              <a:rPr lang="ru-RU" sz="2000" dirty="0">
                <a:solidFill>
                  <a:prstClr val="black"/>
                </a:solidFill>
                <a:latin typeface="Constantia"/>
                <a:ea typeface="+mn-ea"/>
                <a:cs typeface="+mn-cs"/>
              </a:rPr>
              <a:t>последних </a:t>
            </a:r>
            <a:r>
              <a:rPr lang="ru-RU" sz="2000" dirty="0" smtClean="0">
                <a:solidFill>
                  <a:prstClr val="black"/>
                </a:solidFill>
                <a:latin typeface="Constantia"/>
                <a:ea typeface="+mn-ea"/>
                <a:cs typeface="+mn-cs"/>
              </a:rPr>
              <a:t>лет</a:t>
            </a:r>
            <a:br>
              <a:rPr lang="ru-RU" sz="2000" dirty="0" smtClean="0">
                <a:solidFill>
                  <a:prstClr val="black"/>
                </a:solidFill>
                <a:latin typeface="Constantia"/>
                <a:ea typeface="+mn-ea"/>
                <a:cs typeface="+mn-cs"/>
              </a:rPr>
            </a:br>
            <a:r>
              <a:rPr lang="ru-RU" sz="2000" dirty="0" smtClean="0">
                <a:solidFill>
                  <a:prstClr val="black"/>
                </a:solidFill>
                <a:latin typeface="Constantia"/>
                <a:ea typeface="+mn-ea"/>
                <a:cs typeface="+mn-cs"/>
              </a:rPr>
              <a:t>действует </a:t>
            </a:r>
            <a:r>
              <a:rPr lang="ru-RU" sz="2000" dirty="0">
                <a:solidFill>
                  <a:prstClr val="black"/>
                </a:solidFill>
                <a:latin typeface="Constantia"/>
                <a:ea typeface="+mn-ea"/>
                <a:cs typeface="+mn-cs"/>
              </a:rPr>
              <a:t>социальная карта для ветеранов ВОВ «Спасибо за победу» магазин «Простор» </a:t>
            </a:r>
            <a:r>
              <a:rPr lang="ru-RU" sz="2000" dirty="0" err="1" smtClean="0">
                <a:solidFill>
                  <a:prstClr val="black"/>
                </a:solidFill>
                <a:latin typeface="Constantia"/>
                <a:ea typeface="+mn-ea"/>
                <a:cs typeface="+mn-cs"/>
              </a:rPr>
              <a:t>п.Ревда</a:t>
            </a:r>
            <a:r>
              <a:rPr lang="ru-RU" sz="2000" dirty="0" smtClean="0">
                <a:solidFill>
                  <a:prstClr val="black"/>
                </a:solidFill>
                <a:latin typeface="Constantia"/>
                <a:ea typeface="+mn-ea"/>
                <a:cs typeface="+mn-cs"/>
              </a:rPr>
              <a:t>. Карта </a:t>
            </a:r>
            <a:r>
              <a:rPr lang="ru-RU" sz="2000" dirty="0">
                <a:solidFill>
                  <a:prstClr val="black"/>
                </a:solidFill>
                <a:latin typeface="Constantia"/>
                <a:ea typeface="+mn-ea"/>
                <a:cs typeface="+mn-cs"/>
              </a:rPr>
              <a:t>дает право приобретения продуктов питания со скидкой 10% в соответствии с утвержденным Минэкономразвития Мурманской области перечнем,</a:t>
            </a:r>
            <a:br>
              <a:rPr lang="ru-RU" sz="2000" dirty="0">
                <a:solidFill>
                  <a:prstClr val="black"/>
                </a:solidFill>
                <a:latin typeface="Constantia"/>
                <a:ea typeface="+mn-ea"/>
                <a:cs typeface="+mn-cs"/>
              </a:rPr>
            </a:br>
            <a:r>
              <a:rPr lang="ru-RU" sz="2000" dirty="0">
                <a:solidFill>
                  <a:prstClr val="black"/>
                </a:solidFill>
                <a:latin typeface="Constantia"/>
                <a:ea typeface="+mn-ea"/>
                <a:cs typeface="+mn-cs"/>
              </a:rPr>
              <a:t>- в четырех торговых точках осуществляется реализация товаров по социальной программе «Социальный хлеб», </a:t>
            </a:r>
            <a:br>
              <a:rPr lang="ru-RU" sz="2000" dirty="0">
                <a:solidFill>
                  <a:prstClr val="black"/>
                </a:solidFill>
                <a:latin typeface="Constantia"/>
                <a:ea typeface="+mn-ea"/>
                <a:cs typeface="+mn-cs"/>
              </a:rPr>
            </a:br>
            <a:r>
              <a:rPr lang="ru-RU" sz="2000" dirty="0">
                <a:solidFill>
                  <a:prstClr val="black"/>
                </a:solidFill>
                <a:latin typeface="Constantia"/>
                <a:ea typeface="+mn-ea"/>
                <a:cs typeface="+mn-cs"/>
              </a:rPr>
              <a:t>- одна из розничных организаций осуществляет реализацию продовольственных товаров со скидной 10% категории населения пенсионеры.</a:t>
            </a:r>
            <a:br>
              <a:rPr lang="ru-RU" sz="2000" dirty="0">
                <a:solidFill>
                  <a:prstClr val="black"/>
                </a:solidFill>
                <a:latin typeface="Constantia"/>
                <a:ea typeface="+mn-ea"/>
                <a:cs typeface="+mn-cs"/>
              </a:rPr>
            </a:br>
            <a:r>
              <a:rPr lang="ru-RU" sz="2000" dirty="0">
                <a:solidFill>
                  <a:prstClr val="black"/>
                </a:solidFill>
                <a:latin typeface="Constantia"/>
                <a:ea typeface="+mn-ea"/>
                <a:cs typeface="+mn-cs"/>
              </a:rPr>
              <a:t>- частные аптеки, действующие на территории </a:t>
            </a:r>
            <a:r>
              <a:rPr lang="ru-RU" sz="2000" dirty="0" err="1">
                <a:solidFill>
                  <a:prstClr val="black"/>
                </a:solidFill>
                <a:latin typeface="Constantia"/>
                <a:ea typeface="+mn-ea"/>
                <a:cs typeface="+mn-cs"/>
              </a:rPr>
              <a:t>Ловозерского</a:t>
            </a:r>
            <a:r>
              <a:rPr lang="ru-RU" sz="2000" dirty="0">
                <a:solidFill>
                  <a:prstClr val="black"/>
                </a:solidFill>
                <a:latin typeface="Constantia"/>
                <a:ea typeface="+mn-ea"/>
                <a:cs typeface="+mn-cs"/>
              </a:rPr>
              <a:t> района, предоставляет 5% скидку на лекарственные средства пенсионерам.</a:t>
            </a:r>
            <a:br>
              <a:rPr lang="ru-RU" sz="2000" dirty="0">
                <a:solidFill>
                  <a:prstClr val="black"/>
                </a:solidFill>
                <a:latin typeface="Constantia"/>
                <a:ea typeface="+mn-ea"/>
                <a:cs typeface="+mn-cs"/>
              </a:rPr>
            </a:br>
            <a:r>
              <a:rPr lang="ru-RU" sz="2000" dirty="0" smtClean="0">
                <a:solidFill>
                  <a:prstClr val="black"/>
                </a:solidFill>
                <a:latin typeface="Constantia"/>
                <a:ea typeface="+mn-ea"/>
                <a:cs typeface="+mn-cs"/>
              </a:rPr>
              <a:t>	</a:t>
            </a:r>
            <a:endParaRPr lang="ru-RU" dirty="0"/>
          </a:p>
        </p:txBody>
      </p:sp>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560638" y="1583974"/>
            <a:ext cx="899794" cy="8997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60106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1520" y="2636912"/>
            <a:ext cx="8712968" cy="3384376"/>
          </a:xfrm>
        </p:spPr>
        <p:txBody>
          <a:bodyPr>
            <a:normAutofit fontScale="92500" lnSpcReduction="20000"/>
          </a:bodyPr>
          <a:lstStyle/>
          <a:p>
            <a:pPr marL="0" indent="0">
              <a:spcBef>
                <a:spcPts val="0"/>
              </a:spcBef>
              <a:buNone/>
            </a:pPr>
            <a:r>
              <a:rPr lang="ru-RU" sz="1800" dirty="0" smtClean="0"/>
              <a:t>	</a:t>
            </a:r>
          </a:p>
          <a:p>
            <a:pPr marL="0" indent="0">
              <a:spcBef>
                <a:spcPts val="0"/>
              </a:spcBef>
              <a:buNone/>
            </a:pPr>
            <a:endParaRPr lang="ru-RU" sz="1900" dirty="0"/>
          </a:p>
          <a:p>
            <a:pPr marL="0" indent="0" algn="just">
              <a:spcBef>
                <a:spcPts val="0"/>
              </a:spcBef>
              <a:buNone/>
            </a:pPr>
            <a:r>
              <a:rPr lang="ru-RU" sz="1900" dirty="0" smtClean="0"/>
              <a:t>	Ежегодно </a:t>
            </a:r>
            <a:r>
              <a:rPr lang="ru-RU" sz="1900" dirty="0"/>
              <a:t>администрация </a:t>
            </a:r>
            <a:r>
              <a:rPr lang="ru-RU" sz="1900" dirty="0" err="1" smtClean="0"/>
              <a:t>Ловозерского</a:t>
            </a:r>
            <a:r>
              <a:rPr lang="ru-RU" sz="1900" dirty="0" smtClean="0"/>
              <a:t> </a:t>
            </a:r>
            <a:r>
              <a:rPr lang="ru-RU" sz="1900" dirty="0"/>
              <a:t>района  </a:t>
            </a:r>
            <a:r>
              <a:rPr lang="ru-RU" sz="1900" dirty="0" smtClean="0"/>
              <a:t>за </a:t>
            </a:r>
            <a:r>
              <a:rPr lang="ru-RU" sz="1900" dirty="0"/>
              <a:t>счет средств местного бюджета </a:t>
            </a:r>
            <a:r>
              <a:rPr lang="ru-RU" sz="1900" dirty="0" smtClean="0"/>
              <a:t>(</a:t>
            </a:r>
            <a:r>
              <a:rPr lang="ru-RU" sz="1900" dirty="0"/>
              <a:t>200,0 тыс. рублей)  обеспечивает </a:t>
            </a:r>
            <a:r>
              <a:rPr lang="ru-RU" sz="1900" dirty="0" smtClean="0"/>
              <a:t>подписку </a:t>
            </a:r>
            <a:r>
              <a:rPr lang="ru-RU" sz="1900" dirty="0"/>
              <a:t>пенсионерам и ветеранам </a:t>
            </a:r>
            <a:r>
              <a:rPr lang="ru-RU" sz="1900" dirty="0" smtClean="0"/>
              <a:t>(</a:t>
            </a:r>
            <a:r>
              <a:rPr lang="ru-RU" sz="1900" dirty="0"/>
              <a:t>150 человек) на общественную политическую газету «</a:t>
            </a:r>
            <a:r>
              <a:rPr lang="ru-RU" sz="1900" dirty="0" err="1"/>
              <a:t>Ловозерская</a:t>
            </a:r>
            <a:r>
              <a:rPr lang="ru-RU" sz="1900" dirty="0"/>
              <a:t> правда</a:t>
            </a:r>
            <a:r>
              <a:rPr lang="ru-RU" sz="1900" dirty="0" smtClean="0"/>
              <a:t>». </a:t>
            </a:r>
            <a:endParaRPr lang="ru-RU" sz="1900" dirty="0"/>
          </a:p>
          <a:p>
            <a:pPr marL="0" indent="0">
              <a:buNone/>
            </a:pPr>
            <a:r>
              <a:rPr lang="ru-RU" sz="1900" dirty="0" smtClean="0"/>
              <a:t>	Кроме </a:t>
            </a:r>
            <a:r>
              <a:rPr lang="ru-RU" sz="1900" dirty="0"/>
              <a:t>того, администрациями района и поселений осуществляется финансовая поддержка деятельности общественных организаций для: </a:t>
            </a:r>
          </a:p>
          <a:p>
            <a:pPr marL="0" indent="0">
              <a:buNone/>
            </a:pPr>
            <a:r>
              <a:rPr lang="ru-RU" sz="1900" dirty="0"/>
              <a:t>- проведения различных мероприятий, </a:t>
            </a:r>
          </a:p>
          <a:p>
            <a:pPr marL="0" indent="0">
              <a:buNone/>
            </a:pPr>
            <a:r>
              <a:rPr lang="ru-RU" sz="1900" dirty="0"/>
              <a:t>- посещения больных граждан на дому, </a:t>
            </a:r>
          </a:p>
          <a:p>
            <a:pPr marL="0" indent="0">
              <a:buNone/>
            </a:pPr>
            <a:r>
              <a:rPr lang="ru-RU" sz="1900" dirty="0"/>
              <a:t>- поздравления с праздниками и юбилеями, </a:t>
            </a:r>
          </a:p>
          <a:p>
            <a:pPr marL="0" indent="0">
              <a:buNone/>
            </a:pPr>
            <a:r>
              <a:rPr lang="ru-RU" sz="1900" dirty="0"/>
              <a:t>- акция «Память сердца», Георгиевская лента,</a:t>
            </a:r>
          </a:p>
          <a:p>
            <a:pPr marL="0" indent="0">
              <a:buNone/>
            </a:pPr>
            <a:r>
              <a:rPr lang="ru-RU" sz="1900" dirty="0"/>
              <a:t>- оказания материальной помощи нуждающимся</a:t>
            </a:r>
          </a:p>
        </p:txBody>
      </p:sp>
      <p:pic>
        <p:nvPicPr>
          <p:cNvPr id="7170" name="Picture 2" descr="Z:\Dударев\папка для презентации\ветеран\00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rot="283750">
            <a:off x="1317729" y="668006"/>
            <a:ext cx="2987169" cy="2240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9335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745149"/>
            <a:ext cx="8749480" cy="3429000"/>
          </a:xfrm>
        </p:spPr>
        <p:txBody>
          <a:bodyPr>
            <a:normAutofit fontScale="90000"/>
          </a:bodyPr>
          <a:lstStyle/>
          <a:p>
            <a:pPr>
              <a:lnSpc>
                <a:spcPct val="120000"/>
              </a:lnSpc>
              <a:spcBef>
                <a:spcPts val="0"/>
              </a:spcBef>
            </a:pPr>
            <a:r>
              <a:rPr lang="ru-RU" sz="1800" dirty="0" smtClean="0">
                <a:solidFill>
                  <a:schemeClr val="tx1"/>
                </a:solidFill>
              </a:rPr>
              <a:t/>
            </a:r>
            <a:br>
              <a:rPr lang="ru-RU" sz="1800" dirty="0" smtClean="0">
                <a:solidFill>
                  <a:schemeClr val="tx1"/>
                </a:solidFill>
              </a:rPr>
            </a:br>
            <a:r>
              <a:rPr lang="ru-RU" sz="1800" dirty="0">
                <a:solidFill>
                  <a:schemeClr val="tx1"/>
                </a:solidFill>
              </a:rPr>
              <a:t/>
            </a:r>
            <a:br>
              <a:rPr lang="ru-RU" sz="1800" dirty="0">
                <a:solidFill>
                  <a:schemeClr val="tx1"/>
                </a:solidFill>
              </a:rPr>
            </a:br>
            <a:r>
              <a:rPr lang="ru-RU" sz="1800" dirty="0" smtClean="0">
                <a:solidFill>
                  <a:schemeClr val="tx1"/>
                </a:solidFill>
              </a:rPr>
              <a:t/>
            </a:r>
            <a:br>
              <a:rPr lang="ru-RU" sz="1800" dirty="0" smtClean="0">
                <a:solidFill>
                  <a:schemeClr val="tx1"/>
                </a:solidFill>
              </a:rPr>
            </a:br>
            <a:r>
              <a:rPr lang="ru-RU" sz="1800" dirty="0">
                <a:solidFill>
                  <a:schemeClr val="tx1"/>
                </a:solidFill>
              </a:rPr>
              <a:t/>
            </a:r>
            <a:br>
              <a:rPr lang="ru-RU" sz="1800" dirty="0">
                <a:solidFill>
                  <a:schemeClr val="tx1"/>
                </a:solidFill>
              </a:rPr>
            </a:br>
            <a:r>
              <a:rPr lang="ru-RU" sz="1800" dirty="0" smtClean="0">
                <a:solidFill>
                  <a:schemeClr val="tx1"/>
                </a:solidFill>
              </a:rPr>
              <a:t>	Учреждения </a:t>
            </a:r>
            <a:r>
              <a:rPr lang="ru-RU" sz="1800" dirty="0">
                <a:solidFill>
                  <a:schemeClr val="tx1"/>
                </a:solidFill>
              </a:rPr>
              <a:t>культуры </a:t>
            </a:r>
            <a:r>
              <a:rPr lang="ru-RU" sz="1800" dirty="0" err="1">
                <a:solidFill>
                  <a:schemeClr val="tx1"/>
                </a:solidFill>
              </a:rPr>
              <a:t>Ловозерского</a:t>
            </a:r>
            <a:r>
              <a:rPr lang="ru-RU" sz="1800" dirty="0">
                <a:solidFill>
                  <a:schemeClr val="tx1"/>
                </a:solidFill>
              </a:rPr>
              <a:t> района ведут многоплановую работу с ветеранами. Работа строится в тесном контакте с районным Советом ветеранов и направлена на вовлечение пожилых людей в активную культурно-творческую деятельность. Основными формами культурно-массовой работы с ветеранами являются: </a:t>
            </a:r>
            <a:br>
              <a:rPr lang="ru-RU" sz="1800" dirty="0">
                <a:solidFill>
                  <a:schemeClr val="tx1"/>
                </a:solidFill>
              </a:rPr>
            </a:br>
            <a:r>
              <a:rPr lang="ru-RU" sz="1800" dirty="0">
                <a:solidFill>
                  <a:schemeClr val="tx1"/>
                </a:solidFill>
              </a:rPr>
              <a:t>- организация  выставок, творческих встреч и вечеров, </a:t>
            </a:r>
            <a:br>
              <a:rPr lang="ru-RU" sz="1800" dirty="0">
                <a:solidFill>
                  <a:schemeClr val="tx1"/>
                </a:solidFill>
              </a:rPr>
            </a:br>
            <a:r>
              <a:rPr lang="ru-RU" sz="1800" dirty="0">
                <a:solidFill>
                  <a:schemeClr val="tx1"/>
                </a:solidFill>
              </a:rPr>
              <a:t>- участие ветеранов в народных коллективах, в работе любительского театра, в коллективах художественной самодеятельности (хор ветеранов «</a:t>
            </a:r>
            <a:r>
              <a:rPr lang="ru-RU" sz="1800" dirty="0" err="1">
                <a:solidFill>
                  <a:schemeClr val="tx1"/>
                </a:solidFill>
              </a:rPr>
              <a:t>Марьюшка</a:t>
            </a:r>
            <a:r>
              <a:rPr lang="ru-RU" sz="1800" dirty="0">
                <a:solidFill>
                  <a:schemeClr val="tx1"/>
                </a:solidFill>
              </a:rPr>
              <a:t>», народный самодеятельный коллектив ансамбль песни и танца «</a:t>
            </a:r>
            <a:r>
              <a:rPr lang="ru-RU" sz="1800" dirty="0" err="1">
                <a:solidFill>
                  <a:schemeClr val="tx1"/>
                </a:solidFill>
              </a:rPr>
              <a:t>Луявьр</a:t>
            </a:r>
            <a:r>
              <a:rPr lang="ru-RU" sz="1800" dirty="0">
                <a:solidFill>
                  <a:schemeClr val="tx1"/>
                </a:solidFill>
              </a:rPr>
              <a:t>», народный </a:t>
            </a:r>
            <a:r>
              <a:rPr lang="ru-RU" sz="1800" dirty="0" err="1">
                <a:solidFill>
                  <a:schemeClr val="tx1"/>
                </a:solidFill>
              </a:rPr>
              <a:t>коми</a:t>
            </a:r>
            <a:r>
              <a:rPr lang="ru-RU" sz="1800" dirty="0">
                <a:solidFill>
                  <a:schemeClr val="tx1"/>
                </a:solidFill>
              </a:rPr>
              <a:t> фольклорный ансамбля "Ижма", народный самодеятельный коллектив театр им. Н.Д. Юшкевича и т.д.),</a:t>
            </a:r>
            <a:br>
              <a:rPr lang="ru-RU" sz="1800" dirty="0">
                <a:solidFill>
                  <a:schemeClr val="tx1"/>
                </a:solidFill>
              </a:rPr>
            </a:br>
            <a:r>
              <a:rPr lang="ru-RU" sz="1800" dirty="0">
                <a:solidFill>
                  <a:schemeClr val="tx1"/>
                </a:solidFill>
              </a:rPr>
              <a:t>- вечера отдыха,</a:t>
            </a:r>
            <a:br>
              <a:rPr lang="ru-RU" sz="1800" dirty="0">
                <a:solidFill>
                  <a:schemeClr val="tx1"/>
                </a:solidFill>
              </a:rPr>
            </a:br>
            <a:r>
              <a:rPr lang="ru-RU" sz="1800" dirty="0">
                <a:solidFill>
                  <a:schemeClr val="tx1"/>
                </a:solidFill>
              </a:rPr>
              <a:t>- визиты почета,</a:t>
            </a:r>
            <a:br>
              <a:rPr lang="ru-RU" sz="1800" dirty="0">
                <a:solidFill>
                  <a:schemeClr val="tx1"/>
                </a:solidFill>
              </a:rPr>
            </a:br>
            <a:r>
              <a:rPr lang="ru-RU" sz="1800" dirty="0">
                <a:solidFill>
                  <a:schemeClr val="tx1"/>
                </a:solidFill>
              </a:rPr>
              <a:t>- клубы по интересам (рукоделие, шахматы и т.д</a:t>
            </a:r>
            <a:r>
              <a:rPr lang="ru-RU" sz="1800" dirty="0" smtClean="0">
                <a:solidFill>
                  <a:schemeClr val="tx1"/>
                </a:solidFill>
              </a:rPr>
              <a:t>.)</a:t>
            </a:r>
            <a:endParaRPr lang="ru-RU" sz="1800" dirty="0"/>
          </a:p>
        </p:txBody>
      </p:sp>
      <p:sp>
        <p:nvSpPr>
          <p:cNvPr id="3" name="Объект 2"/>
          <p:cNvSpPr>
            <a:spLocks noGrp="1"/>
          </p:cNvSpPr>
          <p:nvPr>
            <p:ph idx="1"/>
          </p:nvPr>
        </p:nvSpPr>
        <p:spPr>
          <a:xfrm>
            <a:off x="3851920" y="3212976"/>
            <a:ext cx="5072512" cy="3384376"/>
          </a:xfrm>
        </p:spPr>
        <p:txBody>
          <a:bodyPr>
            <a:normAutofit/>
          </a:bodyPr>
          <a:lstStyle/>
          <a:p>
            <a:pPr marL="0" indent="0">
              <a:lnSpc>
                <a:spcPct val="120000"/>
              </a:lnSpc>
              <a:spcBef>
                <a:spcPts val="0"/>
              </a:spcBef>
              <a:buNone/>
            </a:pPr>
            <a:r>
              <a:rPr lang="ru-RU" dirty="0" smtClean="0"/>
              <a:t>	</a:t>
            </a:r>
          </a:p>
          <a:p>
            <a:pPr marL="0" indent="0">
              <a:lnSpc>
                <a:spcPct val="120000"/>
              </a:lnSpc>
              <a:spcBef>
                <a:spcPts val="0"/>
              </a:spcBef>
              <a:buNone/>
            </a:pPr>
            <a:r>
              <a:rPr lang="ru-RU" dirty="0"/>
              <a:t>	</a:t>
            </a:r>
            <a:endParaRPr lang="ru-RU" dirty="0" smtClean="0"/>
          </a:p>
          <a:p>
            <a:pPr marL="0" indent="0">
              <a:lnSpc>
                <a:spcPct val="120000"/>
              </a:lnSpc>
              <a:spcBef>
                <a:spcPts val="0"/>
              </a:spcBef>
              <a:buNone/>
            </a:pPr>
            <a:r>
              <a:rPr lang="ru-RU" sz="6000" dirty="0"/>
              <a:t>	</a:t>
            </a:r>
          </a:p>
        </p:txBody>
      </p:sp>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87624" y="4437112"/>
            <a:ext cx="3272312" cy="21838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64088" y="3456467"/>
            <a:ext cx="3240360" cy="21564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4163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1" name="Picture 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7544" y="908720"/>
            <a:ext cx="5937250" cy="3962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55976" y="3620297"/>
            <a:ext cx="4435475" cy="296386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18715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121</TotalTime>
  <Words>101</Words>
  <Application>Microsoft Office PowerPoint</Application>
  <PresentationFormat>Экран (4:3)</PresentationFormat>
  <Paragraphs>63</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Мурманская область  Ловозерский район</vt:lpstr>
      <vt:lpstr>    Работа органов местного самоуправления Ловозерского района, направленная на повышение качества жизни ветеранов и пенсионеров </vt:lpstr>
      <vt:lpstr>Презентация PowerPoint</vt:lpstr>
      <vt:lpstr> В настоящее время в районе действуют общественные организации:  - Совет ветеранов (пенсионеров) войны, труда, Вооруженных сил и правоохранительных органов,  - Дети Великой Отечественной войны, - воины-интернационалисты, - инвалиды «Жизнь», - филиал Мурманского регионального отделения всероссийского общества слепых.  </vt:lpstr>
      <vt:lpstr>Презентация PowerPoint</vt:lpstr>
      <vt:lpstr>  Предоставляются путевки для отдыха и оздоровления, социальной реабилитации в вышеуказанный центр, а также в пансионат  «Фламинго» на черноморском побережье.  На территории района на протяжении последних лет действует социальная карта для ветеранов ВОВ «Спасибо за победу» магазин «Простор» п.Ревда. Карта дает право приобретения продуктов питания со скидкой 10% в соответствии с утвержденным Минэкономразвития Мурманской области перечнем, - в четырех торговых точках осуществляется реализация товаров по социальной программе «Социальный хлеб»,  - одна из розничных организаций осуществляет реализацию продовольственных товаров со скидной 10% категории населения пенсионеры. - частные аптеки, действующие на территории Ловозерского района, предоставляет 5% скидку на лекарственные средства пенсионерам.  </vt:lpstr>
      <vt:lpstr>Презентация PowerPoint</vt:lpstr>
      <vt:lpstr>     Учреждения культуры Ловозерского района ведут многоплановую работу с ветеранами. Работа строится в тесном контакте с районным Советом ветеранов и направлена на вовлечение пожилых людей в активную культурно-творческую деятельность. Основными формами культурно-массовой работы с ветеранами являются:  - организация  выставок, творческих встреч и вечеров,  - участие ветеранов в народных коллективах, в работе любительского театра, в коллективах художественной самодеятельности (хор ветеранов «Марьюшка», народный самодеятельный коллектив ансамбль песни и танца «Луявьр», народный коми фольклорный ансамбля "Ижма", народный самодеятельный коллектив театр им. Н.Д. Юшкевича и т.д.), - вечера отдыха, - визиты почета, - клубы по интересам (рукоделие, шахматы и т.д.)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NoteAdm</dc:creator>
  <cp:lastModifiedBy>Андрей Максимов</cp:lastModifiedBy>
  <cp:revision>19</cp:revision>
  <dcterms:created xsi:type="dcterms:W3CDTF">2014-09-08T10:28:07Z</dcterms:created>
  <dcterms:modified xsi:type="dcterms:W3CDTF">2014-09-09T05:49:42Z</dcterms:modified>
</cp:coreProperties>
</file>